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7102475" cy="102330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6699"/>
    <a:srgbClr val="FF99CC"/>
    <a:srgbClr val="FFCCCC"/>
    <a:srgbClr val="F8F8F8"/>
    <a:srgbClr val="EAB2C2"/>
    <a:srgbClr val="DDDDDD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73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334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9F9651-FEEC-7E8E-FE91-29901E0EE65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9"/>
          </a:xfrm>
          <a:prstGeom prst="rect">
            <a:avLst/>
          </a:prstGeom>
        </p:spPr>
        <p:txBody>
          <a:bodyPr vert="horz" lIns="99051" tIns="49526" rIns="99051" bIns="49526" rtlCol="0"/>
          <a:lstStyle>
            <a:lvl1pPr algn="l">
              <a:defRPr sz="13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976202-26C9-4CE2-F16D-EF547D94D30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513429"/>
          </a:xfrm>
          <a:prstGeom prst="rect">
            <a:avLst/>
          </a:prstGeom>
        </p:spPr>
        <p:txBody>
          <a:bodyPr vert="horz" lIns="99051" tIns="49526" rIns="99051" bIns="49526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4/28/2024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544A03-0406-6E73-7D87-D25E8493B21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19599"/>
            <a:ext cx="3077739" cy="513428"/>
          </a:xfrm>
          <a:prstGeom prst="rect">
            <a:avLst/>
          </a:prstGeom>
        </p:spPr>
        <p:txBody>
          <a:bodyPr vert="horz" lIns="99051" tIns="49526" rIns="99051" bIns="49526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Darrell Forrest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44CD08-F9F1-AA4D-15E8-7D36B547E2D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093" y="9719599"/>
            <a:ext cx="3077739" cy="513428"/>
          </a:xfrm>
          <a:prstGeom prst="rect">
            <a:avLst/>
          </a:prstGeom>
        </p:spPr>
        <p:txBody>
          <a:bodyPr vert="horz" lIns="99051" tIns="49526" rIns="99051" bIns="49526" rtlCol="0" anchor="b"/>
          <a:lstStyle>
            <a:lvl1pPr algn="r">
              <a:defRPr sz="1300"/>
            </a:lvl1pPr>
          </a:lstStyle>
          <a:p>
            <a:fld id="{E25927F4-0D67-44DC-8A70-45D309098909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65853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7739" cy="51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1" tIns="49526" rIns="99051" bIns="49526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736" y="1"/>
            <a:ext cx="3077739" cy="51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1" tIns="49526" rIns="99051" bIns="49526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r>
              <a:rPr lang="en-US"/>
              <a:t>4/28/2024 pm</a:t>
            </a:r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5113337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997" y="4860688"/>
            <a:ext cx="5208482" cy="4604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1" tIns="49526" rIns="99051" bIns="49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374"/>
            <a:ext cx="3077739" cy="51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1" tIns="49526" rIns="99051" bIns="49526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r>
              <a:rPr lang="en-US"/>
              <a:t>Darrell Forrest</a:t>
            </a:r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736" y="9721374"/>
            <a:ext cx="3077739" cy="51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1" tIns="49526" rIns="99051" bIns="49526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E2D4A36B-5A7D-4C00-886F-5D77B3614A0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accent2">
                <a:gamma/>
                <a:shade val="0"/>
                <a:invGamma/>
              </a:schemeClr>
            </a:gs>
            <a:gs pos="50000">
              <a:schemeClr val="accent2"/>
            </a:gs>
            <a:gs pos="100000">
              <a:schemeClr val="accent2">
                <a:gamma/>
                <a:shade val="0"/>
                <a:invGamma/>
              </a:schemeClr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7" name="Freeform 17"/>
          <p:cNvSpPr>
            <a:spLocks/>
          </p:cNvSpPr>
          <p:nvPr/>
        </p:nvSpPr>
        <p:spPr bwMode="invGray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0" y="163"/>
              </a:cxn>
              <a:cxn ang="0">
                <a:pos x="0" y="403"/>
              </a:cxn>
              <a:cxn ang="0">
                <a:pos x="1773" y="443"/>
              </a:cxn>
              <a:cxn ang="0">
                <a:pos x="4573" y="176"/>
              </a:cxn>
              <a:cxn ang="0">
                <a:pos x="5760" y="536"/>
              </a:cxn>
              <a:cxn ang="0">
                <a:pos x="5760" y="163"/>
              </a:cxn>
              <a:cxn ang="0">
                <a:pos x="4560" y="29"/>
              </a:cxn>
              <a:cxn ang="0">
                <a:pos x="1987" y="336"/>
              </a:cxn>
              <a:cxn ang="0">
                <a:pos x="0" y="163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rgbClr val="002448"/>
              </a:gs>
              <a:gs pos="50000">
                <a:schemeClr val="accent2"/>
              </a:gs>
              <a:gs pos="100000">
                <a:srgbClr val="002448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1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2667000"/>
          </a:xfrm>
        </p:spPr>
        <p:txBody>
          <a:bodyPr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7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8781E4-27FB-4C2B-95EC-F9CD30E2DC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0FC825-2F99-45F4-A24C-CF5D19E554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F058BB-59FF-46F5-BE6C-39AE586428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E23738-C316-4419-BC72-17D7AEDEF1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1620EB-65F0-4D77-8166-72ED21035F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B4609C-41BF-43F3-9F3C-6EA187E7AB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C40043-15F4-4A7A-8FB6-ADCB280A55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B4957A-2D24-48B8-9713-64DA622190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9D4160-0873-4B2F-A00A-9864359EDC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8214F8-FFAB-4F8F-85C4-FF0CDB45B9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accent2">
                <a:gamma/>
                <a:shade val="0"/>
                <a:invGamma/>
              </a:schemeClr>
            </a:gs>
            <a:gs pos="50000">
              <a:schemeClr val="accent2"/>
            </a:gs>
            <a:gs pos="100000">
              <a:schemeClr val="accent2">
                <a:gamma/>
                <a:shade val="0"/>
                <a:invGamma/>
              </a:schemeClr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Freeform 6"/>
          <p:cNvSpPr>
            <a:spLocks/>
          </p:cNvSpPr>
          <p:nvPr/>
        </p:nvSpPr>
        <p:spPr bwMode="invGray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0" y="163"/>
              </a:cxn>
              <a:cxn ang="0">
                <a:pos x="0" y="403"/>
              </a:cxn>
              <a:cxn ang="0">
                <a:pos x="1773" y="443"/>
              </a:cxn>
              <a:cxn ang="0">
                <a:pos x="4573" y="176"/>
              </a:cxn>
              <a:cxn ang="0">
                <a:pos x="5760" y="536"/>
              </a:cxn>
              <a:cxn ang="0">
                <a:pos x="5760" y="163"/>
              </a:cxn>
              <a:cxn ang="0">
                <a:pos x="4560" y="29"/>
              </a:cxn>
              <a:cxn ang="0">
                <a:pos x="1987" y="336"/>
              </a:cxn>
              <a:cxn ang="0">
                <a:pos x="0" y="163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rgbClr val="002448"/>
              </a:gs>
              <a:gs pos="50000">
                <a:schemeClr val="accent2"/>
              </a:gs>
              <a:gs pos="100000">
                <a:srgbClr val="002448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018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6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6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019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600">
                <a:latin typeface="+mn-lt"/>
              </a:defRPr>
            </a:lvl1pPr>
          </a:lstStyle>
          <a:p>
            <a:fld id="{ABE395E9-AD00-423E-9C57-74C1E7ACF05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 animBg="1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rgbClr val="DDDDDD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rgbClr val="DDDDDD"/>
          </a:solidFill>
          <a:latin typeface="FrancineHmk" pitchFamily="2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rgbClr val="DDDDDD"/>
          </a:solidFill>
          <a:latin typeface="FrancineHmk" pitchFamily="2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rgbClr val="DDDDDD"/>
          </a:solidFill>
          <a:latin typeface="FrancineHmk" pitchFamily="2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rgbClr val="DDDDDD"/>
          </a:solidFill>
          <a:latin typeface="FrancineHmk" pitchFamily="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rgbClr val="DDDDDD"/>
          </a:solidFill>
          <a:latin typeface="FrancineHmk" pitchFamily="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rgbClr val="DDDDDD"/>
          </a:solidFill>
          <a:latin typeface="FrancineHmk" pitchFamily="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rgbClr val="DDDDDD"/>
          </a:solidFill>
          <a:latin typeface="FrancineHmk" pitchFamily="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rgbClr val="DDDDDD"/>
          </a:solidFill>
          <a:latin typeface="FrancineHmk" pitchFamily="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SzPct val="65000"/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SzPct val="65000"/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SzPct val="65000"/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SzPct val="65000"/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SzPct val="65000"/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SzPct val="65000"/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SzPct val="65000"/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SzPct val="65000"/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SzPct val="65000"/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79944" y="136907"/>
            <a:ext cx="5184111" cy="6355586"/>
          </a:xfrm>
        </p:spPr>
        <p:txBody>
          <a:bodyPr wrap="none" lIns="0" tIns="0" rIns="0" bIns="0">
            <a:spAutoFit/>
          </a:bodyPr>
          <a:lstStyle/>
          <a:p>
            <a:r>
              <a:rPr lang="en-US" sz="41300" dirty="0">
                <a:latin typeface="Berlin Sans FB" pitchFamily="34" charset="0"/>
              </a:rPr>
              <a:t>Eli</a:t>
            </a:r>
            <a:endParaRPr lang="en-US" sz="13800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505200" y="491579"/>
            <a:ext cx="4724400" cy="769441"/>
          </a:xfr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iaLS" pitchFamily="2" charset="-79"/>
                <a:cs typeface="BibliaLS" pitchFamily="2" charset="-79"/>
              </a:rPr>
              <a:t>1 Samuel 3:11-14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819400" y="1447800"/>
            <a:ext cx="6096000" cy="4893647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dirty="0">
                <a:latin typeface="BibliaLS" pitchFamily="2" charset="-79"/>
                <a:cs typeface="BibliaLS" pitchFamily="2" charset="-79"/>
              </a:rPr>
              <a:t>Then the LORD said to Samuel: “Behold, I will do something in Israel at which both ears of everyone who hears it will tingle. In that day I will perform against Eli all that I have spoken concerning his house, from beginning to end. For I have told him that I will judge his house forever for the iniquity which he knows, because his sons made themselves vile, and he did not restrain them. And therefore I have sworn to the house of Eli that the iniquity of Eli’s house shall not be atoned for by sacrifice or offering forever.”</a:t>
            </a:r>
          </a:p>
        </p:txBody>
      </p:sp>
      <p:pic>
        <p:nvPicPr>
          <p:cNvPr id="6" name="Picture 5" descr="Eli with Samuel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8600" y="762000"/>
            <a:ext cx="2667000" cy="495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Eli &amp; Son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9600" y="685800"/>
            <a:ext cx="7852610" cy="562458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5601"/>
            <a:ext cx="5181600" cy="830997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iaLS" pitchFamily="2" charset="-79"/>
                <a:cs typeface="BibliaLS" pitchFamily="2" charset="-79"/>
              </a:rPr>
              <a:t>1 Samuel 2:22-25</a:t>
            </a:r>
            <a:endParaRPr lang="en-US" sz="2400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bliaLS" pitchFamily="2" charset="-79"/>
              <a:cs typeface="BibliaLS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24071"/>
            <a:ext cx="7772400" cy="2123658"/>
          </a:xfrm>
        </p:spPr>
        <p:txBody>
          <a:bodyPr>
            <a:spAutoFit/>
          </a:bodyPr>
          <a:lstStyle/>
          <a:p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iaLS" pitchFamily="2" charset="-79"/>
                <a:cs typeface="BibliaLS" pitchFamily="2" charset="-79"/>
              </a:rPr>
              <a:t>Failure to Restrain His Sons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90800"/>
            <a:ext cx="7772400" cy="4081117"/>
          </a:xfrm>
        </p:spPr>
        <p:txBody>
          <a:bodyPr>
            <a:spAutoFit/>
          </a:bodyPr>
          <a:lstStyle/>
          <a:p>
            <a:pPr algn="ctr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iaLS" pitchFamily="2" charset="-79"/>
                <a:cs typeface="BibliaLS" pitchFamily="2" charset="-79"/>
              </a:rPr>
              <a:t>1 Samuel 2:29</a:t>
            </a:r>
          </a:p>
          <a:p>
            <a:pPr algn="ctr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iaLS" pitchFamily="2" charset="-79"/>
                <a:cs typeface="BibliaLS" pitchFamily="2" charset="-79"/>
              </a:rPr>
              <a:t>Deuteronomy 21:18-21</a:t>
            </a:r>
          </a:p>
          <a:p>
            <a:pPr algn="ctr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iaLS" pitchFamily="2" charset="-79"/>
                <a:cs typeface="BibliaLS" pitchFamily="2" charset="-79"/>
              </a:rPr>
              <a:t>Eli was Too Soft, Too Easy Toward His Children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8237"/>
            <a:ext cx="7772400" cy="1754326"/>
          </a:xfrm>
        </p:spPr>
        <p:txBody>
          <a:bodyPr>
            <a:spAutoFit/>
          </a:bodyPr>
          <a:lstStyle/>
          <a:p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iaLS" pitchFamily="2" charset="-79"/>
                <a:cs typeface="BibliaLS" pitchFamily="2" charset="-79"/>
              </a:rPr>
              <a:t>Pious Softness Is Not The Way of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0"/>
            <a:ext cx="8991600" cy="4118050"/>
          </a:xfrm>
        </p:spPr>
        <p:txBody>
          <a:bodyPr wrap="square">
            <a:sp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iaLS" pitchFamily="2" charset="-79"/>
                <a:cs typeface="BibliaLS" pitchFamily="2" charset="-79"/>
              </a:rPr>
              <a:t>John 2:13-17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iaLS" pitchFamily="2" charset="-79"/>
                <a:cs typeface="BibliaLS" pitchFamily="2" charset="-79"/>
              </a:rPr>
              <a:t>Matthew Chapters 15 and 23</a:t>
            </a:r>
          </a:p>
          <a:p>
            <a:pPr>
              <a:buNone/>
            </a:pPr>
            <a:r>
              <a:rPr lang="en-US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iaLS" pitchFamily="2" charset="-79"/>
                <a:cs typeface="BibliaLS" pitchFamily="2" charset="-79"/>
              </a:rPr>
              <a:t>Pious Softness Fails In The Home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iaLS" pitchFamily="2" charset="-79"/>
                <a:cs typeface="BibliaLS" pitchFamily="2" charset="-79"/>
              </a:rPr>
              <a:t>Ephesians 6:4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iaLS" pitchFamily="2" charset="-79"/>
                <a:cs typeface="BibliaLS" pitchFamily="2" charset="-79"/>
              </a:rPr>
              <a:t>Deuteronomy 6:7; 32:45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iaLS" pitchFamily="2" charset="-79"/>
                <a:cs typeface="BibliaLS" pitchFamily="2" charset="-79"/>
              </a:rPr>
              <a:t>Proverbs 3:12; 13:24; 29:15-17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1671"/>
            <a:ext cx="7772400" cy="2123658"/>
          </a:xfrm>
        </p:spPr>
        <p:txBody>
          <a:bodyPr>
            <a:spAutoFit/>
          </a:bodyPr>
          <a:lstStyle/>
          <a:p>
            <a:r>
              <a:rPr lang="en-US" sz="6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iaLS" pitchFamily="2" charset="-79"/>
                <a:cs typeface="BibliaLS" pitchFamily="2" charset="-79"/>
              </a:rPr>
              <a:t>Pious Softness Fails in Society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135" y="2438400"/>
            <a:ext cx="8305800" cy="4099584"/>
          </a:xfrm>
        </p:spPr>
        <p:txBody>
          <a:bodyPr wrap="square">
            <a:spAutoFit/>
          </a:bodyPr>
          <a:lstStyle/>
          <a:p>
            <a:r>
              <a:rPr lang="en-US" sz="4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iaLS" pitchFamily="2" charset="-79"/>
                <a:cs typeface="BibliaLS" pitchFamily="2" charset="-79"/>
              </a:rPr>
              <a:t>Government Supposed to Punish Evil-doers –</a:t>
            </a:r>
            <a:br>
              <a:rPr lang="en-US" sz="4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iaLS" pitchFamily="2" charset="-79"/>
                <a:cs typeface="BibliaLS" pitchFamily="2" charset="-79"/>
              </a:rPr>
            </a:br>
            <a:r>
              <a:rPr lang="en-US" sz="4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iaLS" pitchFamily="2" charset="-79"/>
                <a:cs typeface="BibliaLS" pitchFamily="2" charset="-79"/>
              </a:rPr>
              <a:t>1 Peter 2:13-14</a:t>
            </a:r>
          </a:p>
          <a:p>
            <a:r>
              <a:rPr lang="en-US" sz="4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iaLS" pitchFamily="2" charset="-79"/>
                <a:cs typeface="BibliaLS" pitchFamily="2" charset="-79"/>
              </a:rPr>
              <a:t>Includes Carrying Out Death Penalty – Romans 13:3-4; Genesis 9:6; Ecclesiastes 8:11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43870"/>
            <a:ext cx="7772400" cy="1569660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iaLS" pitchFamily="2" charset="-79"/>
                <a:cs typeface="BibliaLS" pitchFamily="2" charset="-79"/>
              </a:rPr>
              <a:t>Pious Softness Fails in The Church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077200" cy="4401205"/>
          </a:xfr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iaLS" pitchFamily="2" charset="-79"/>
                <a:cs typeface="BibliaLS" pitchFamily="2" charset="-79"/>
              </a:rPr>
              <a:t>1 Corinthians 5:1-5, 11-13</a:t>
            </a:r>
          </a:p>
          <a:p>
            <a:pPr algn="ctr"/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iaLS" pitchFamily="2" charset="-79"/>
                <a:cs typeface="BibliaLS" pitchFamily="2" charset="-79"/>
              </a:rPr>
              <a:t>Ephesians 5:11</a:t>
            </a:r>
          </a:p>
          <a:p>
            <a:pPr algn="ctr"/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iaLS" pitchFamily="2" charset="-79"/>
                <a:cs typeface="BibliaLS" pitchFamily="2" charset="-79"/>
              </a:rPr>
              <a:t>2 Thessalonians 3:6, 14-15</a:t>
            </a:r>
          </a:p>
          <a:p>
            <a:pPr algn="ctr"/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iaLS" pitchFamily="2" charset="-79"/>
                <a:cs typeface="BibliaLS" pitchFamily="2" charset="-79"/>
              </a:rPr>
              <a:t>Ecclesiastes 8:11</a:t>
            </a:r>
          </a:p>
          <a:p>
            <a:pPr algn="ctr"/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iaLS" pitchFamily="2" charset="-79"/>
                <a:cs typeface="BibliaLS" pitchFamily="2" charset="-79"/>
              </a:rPr>
              <a:t>Romans 16:17; 1 Timothy 6:3-5</a:t>
            </a:r>
          </a:p>
          <a:p>
            <a:pPr algn="ctr"/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iaLS" pitchFamily="2" charset="-79"/>
                <a:cs typeface="BibliaLS" pitchFamily="2" charset="-79"/>
              </a:rPr>
              <a:t>Titus 3:10-11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3937"/>
            <a:ext cx="7772400" cy="1754326"/>
          </a:xfrm>
        </p:spPr>
        <p:txBody>
          <a:bodyPr>
            <a:spAutoFit/>
          </a:bodyPr>
          <a:lstStyle/>
          <a:p>
            <a:r>
              <a:rPr lang="en-US" sz="5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iaLS" pitchFamily="2" charset="-79"/>
                <a:cs typeface="BibliaLS" pitchFamily="2" charset="-79"/>
              </a:rPr>
              <a:t>God Remains The Same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bliaLS" pitchFamily="2" charset="-79"/>
              <a:cs typeface="BibliaLS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>
            <a:spAutoFit/>
          </a:bodyPr>
          <a:lstStyle/>
          <a:p>
            <a:pPr algn="ctr"/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iaLS" pitchFamily="2" charset="-79"/>
                <a:cs typeface="BibliaLS" pitchFamily="2" charset="-79"/>
              </a:rPr>
              <a:t>Hebrews 13:8</a:t>
            </a:r>
          </a:p>
          <a:p>
            <a:pPr algn="ctr"/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iaLS" pitchFamily="2" charset="-79"/>
                <a:cs typeface="BibliaLS" pitchFamily="2" charset="-79"/>
              </a:rPr>
              <a:t>Matthew 24:35</a:t>
            </a:r>
          </a:p>
          <a:p>
            <a:pPr algn="ctr"/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iaLS" pitchFamily="2" charset="-79"/>
                <a:cs typeface="BibliaLS" pitchFamily="2" charset="-79"/>
              </a:rPr>
              <a:t>John 14:27</a:t>
            </a:r>
          </a:p>
          <a:p>
            <a:pPr algn="ctr"/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iaLS" pitchFamily="2" charset="-79"/>
                <a:cs typeface="BibliaLS" pitchFamily="2" charset="-79"/>
              </a:rPr>
              <a:t>Philippians 4:6-7</a:t>
            </a:r>
          </a:p>
          <a:p>
            <a:pPr algn="ctr"/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iaLS" pitchFamily="2" charset="-79"/>
                <a:cs typeface="BibliaLS" pitchFamily="2" charset="-79"/>
              </a:rPr>
              <a:t>John 14:6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791200"/>
          </a:xfrm>
        </p:spPr>
        <p:txBody>
          <a:bodyPr>
            <a:spAutoFit/>
          </a:bodyPr>
          <a:lstStyle/>
          <a:p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iaLS" pitchFamily="2" charset="-79"/>
                <a:cs typeface="BibliaLS" pitchFamily="2" charset="-79"/>
              </a:rPr>
              <a:t>Softness Leads to Compromise and Compromise Results in Apostasy!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ElegantCurveAnimated">
  <a:themeElements>
    <a:clrScheme name="Office Theme 4">
      <a:dk1>
        <a:srgbClr val="000F1E"/>
      </a:dk1>
      <a:lt1>
        <a:srgbClr val="FFFFFF"/>
      </a:lt1>
      <a:dk2>
        <a:srgbClr val="003366"/>
      </a:dk2>
      <a:lt2>
        <a:srgbClr val="33CCCC"/>
      </a:lt2>
      <a:accent1>
        <a:srgbClr val="006699"/>
      </a:accent1>
      <a:accent2>
        <a:srgbClr val="003366"/>
      </a:accent2>
      <a:accent3>
        <a:srgbClr val="AAADB8"/>
      </a:accent3>
      <a:accent4>
        <a:srgbClr val="DADADA"/>
      </a:accent4>
      <a:accent5>
        <a:srgbClr val="AAB8CA"/>
      </a:accent5>
      <a:accent6>
        <a:srgbClr val="002D5C"/>
      </a:accent6>
      <a:hlink>
        <a:srgbClr val="0099CC"/>
      </a:hlink>
      <a:folHlink>
        <a:srgbClr val="009999"/>
      </a:folHlink>
    </a:clrScheme>
    <a:fontScheme name="Office Theme">
      <a:majorFont>
        <a:latin typeface="FrancineHmk"/>
        <a:ea typeface=""/>
        <a:cs typeface=""/>
      </a:majorFont>
      <a:minorFont>
        <a:latin typeface="FrancineHm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1600"/>
        </a:dk1>
        <a:lt1>
          <a:srgbClr val="669900"/>
        </a:lt1>
        <a:dk2>
          <a:srgbClr val="000000"/>
        </a:dk2>
        <a:lt2>
          <a:srgbClr val="006600"/>
        </a:lt2>
        <a:accent1>
          <a:srgbClr val="336600"/>
        </a:accent1>
        <a:accent2>
          <a:srgbClr val="89BA00"/>
        </a:accent2>
        <a:accent3>
          <a:srgbClr val="B8CAAA"/>
        </a:accent3>
        <a:accent4>
          <a:srgbClr val="001100"/>
        </a:accent4>
        <a:accent5>
          <a:srgbClr val="ADB8AA"/>
        </a:accent5>
        <a:accent6>
          <a:srgbClr val="7CA800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B2B2B2"/>
        </a:lt1>
        <a:dk2>
          <a:srgbClr val="000000"/>
        </a:dk2>
        <a:lt2>
          <a:srgbClr val="777777"/>
        </a:lt2>
        <a:accent1>
          <a:srgbClr val="CBCBCB"/>
        </a:accent1>
        <a:accent2>
          <a:srgbClr val="969696"/>
        </a:accent2>
        <a:accent3>
          <a:srgbClr val="D5D5D5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333333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ElegantCurveAnimated</Template>
  <TotalTime>208</TotalTime>
  <Words>251</Words>
  <Application>Microsoft Office PowerPoint</Application>
  <PresentationFormat>On-screen Show (4:3)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Narrow</vt:lpstr>
      <vt:lpstr>Berlin Sans FB</vt:lpstr>
      <vt:lpstr>BibliaLS</vt:lpstr>
      <vt:lpstr>FrancineHmk</vt:lpstr>
      <vt:lpstr>Times New Roman</vt:lpstr>
      <vt:lpstr>ElegantCurveAnimated</vt:lpstr>
      <vt:lpstr>Eli</vt:lpstr>
      <vt:lpstr>1 Samuel 3:11-14</vt:lpstr>
      <vt:lpstr>1 Samuel 2:22-25</vt:lpstr>
      <vt:lpstr>Failure to Restrain His Sons</vt:lpstr>
      <vt:lpstr>Pious Softness Is Not The Way of God</vt:lpstr>
      <vt:lpstr>Pious Softness Fails in Society</vt:lpstr>
      <vt:lpstr>Pious Softness Fails in The Church</vt:lpstr>
      <vt:lpstr>God Remains The Same</vt:lpstr>
      <vt:lpstr>Softness Leads to Compromise and Compromise Results in Apostasy!</vt:lpstr>
    </vt:vector>
  </TitlesOfParts>
  <Company>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Eli And Softness On Sin</dc:title>
  <dc:creator>Darrell Forrest; Drew Forrest</dc:creator>
  <cp:lastModifiedBy>Richard Lidh</cp:lastModifiedBy>
  <cp:revision>20</cp:revision>
  <cp:lastPrinted>2024-04-26T20:21:45Z</cp:lastPrinted>
  <dcterms:created xsi:type="dcterms:W3CDTF">2010-04-23T21:09:50Z</dcterms:created>
  <dcterms:modified xsi:type="dcterms:W3CDTF">2024-04-26T20:22:10Z</dcterms:modified>
</cp:coreProperties>
</file>